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7" r:id="rId8"/>
    <p:sldId id="261" r:id="rId9"/>
    <p:sldId id="268" r:id="rId10"/>
    <p:sldId id="262" r:id="rId11"/>
    <p:sldId id="269" r:id="rId12"/>
    <p:sldId id="263" r:id="rId13"/>
    <p:sldId id="270" r:id="rId14"/>
    <p:sldId id="264" r:id="rId15"/>
    <p:sldId id="271" r:id="rId16"/>
    <p:sldId id="265" r:id="rId17"/>
    <p:sldId id="272" r:id="rId18"/>
    <p:sldId id="266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na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21C70E-ACF5-4440-A00E-CC38F77DF385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8A0884-19F6-482F-B8DE-B4B6ED78C2E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farapix_com_7695534075eaa89e3cfce8cd61cfb848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5" descr="2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00042"/>
            <a:ext cx="5929354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000105"/>
          <a:ext cx="8715435" cy="485778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71022"/>
                <a:gridCol w="2027536"/>
                <a:gridCol w="1013768"/>
                <a:gridCol w="2660023"/>
                <a:gridCol w="1743086"/>
              </a:tblGrid>
              <a:tr h="633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اصلی             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حیاتی                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aseline="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محوری              </a:t>
                      </a:r>
                      <a:endParaRPr lang="en-US" sz="1800" baseline="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پیشرفته</a:t>
                      </a:r>
                      <a:endParaRPr lang="en-US" sz="18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357640"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A 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رهبری و      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</a:t>
                      </a:r>
                      <a:endParaRPr lang="fa-IR" sz="16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3.</a:t>
                      </a:r>
                      <a:r>
                        <a:rPr kumimoji="0" lang="fa-I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بیمارستان ازداده های جمع آوری شده بمنظوربهبود ایمنی ارائه خدمات استفاده می نماید ..</a:t>
                      </a:r>
                      <a:endParaRPr lang="fa-IR" sz="16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3.2.1.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اهداف اختصاصی ایمنی بیمار را تعیین و بازبینی  می نماید. 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3.3.1.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  بیمارستانها داده ی شاخص های فرآیندی و بازدهی خود را با سایر "بیمارستانهای دوستدار ایمنی بیمار" مقایسه می نمایند .</a:t>
                      </a:r>
                      <a:endParaRPr lang="en-US" sz="16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866230"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3.2.2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.بیمارستان بر اساس مجموعه ی شاخص های فرآیندی و بازدهی ، نحوه عملکرد خود را با تأکید ویژه بر ایمنی بیمار ارزیابی می نماید.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3.3.2.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 بیمارستان بر اساس نتایج محک زنی  ، از طریق برنامه عملیاتی و پروژه های بهبود ایمنی بیمار؛  اقدام می نماید . </a:t>
                      </a:r>
                      <a:endParaRPr lang="en-US" sz="16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681682"/>
          </a:xfrm>
        </p:spPr>
        <p:txBody>
          <a:bodyPr>
            <a:normAutofit/>
          </a:bodyPr>
          <a:lstStyle/>
          <a:p>
            <a:endParaRPr lang="fa-IR" sz="2400" dirty="0" smtClean="0">
              <a:cs typeface="0 Nazanin Bold" pitchFamily="2" charset="-78"/>
            </a:endParaRPr>
          </a:p>
          <a:p>
            <a:pPr>
              <a:buNone/>
            </a:pP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 3. </a:t>
            </a:r>
            <a:r>
              <a:rPr lang="en-US" sz="2400" b="1" dirty="0" smtClean="0">
                <a:solidFill>
                  <a:schemeClr val="dk1"/>
                </a:solidFill>
                <a:cs typeface="0 Titr Bold" pitchFamily="2" charset="-78"/>
              </a:rPr>
              <a:t> A</a:t>
            </a: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  </a:t>
            </a:r>
            <a:r>
              <a:rPr lang="ar-SA" sz="2400" b="1" dirty="0" smtClean="0">
                <a:solidFill>
                  <a:schemeClr val="dk1"/>
                </a:solidFill>
                <a:cs typeface="0 Titr Bold" pitchFamily="2" charset="-78"/>
              </a:rPr>
              <a:t>بیمارستان ازداده های جمع آوری شده بمنظوربهبود ایمنی ارائه خدمات استفاده می نماید </a:t>
            </a: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:</a:t>
            </a:r>
            <a:endParaRPr lang="fa-IR" sz="2400" dirty="0" smtClean="0">
              <a:cs typeface="0 Titr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مطرح كردن ايمني در اهداف اختصاصي</a:t>
            </a:r>
          </a:p>
          <a:p>
            <a:r>
              <a:rPr lang="fa-IR" sz="2400" dirty="0" smtClean="0">
                <a:cs typeface="0 Nazanin Bold" pitchFamily="2" charset="-78"/>
              </a:rPr>
              <a:t>ارزيابي برنامه عملياتي براي رسيدن به اهداف به وسيله شاخص هاي برون دادي و فرايندي( تاكيد بر ايمني بيمار )</a:t>
            </a:r>
          </a:p>
          <a:p>
            <a:r>
              <a:rPr lang="fa-IR" sz="2400" dirty="0" smtClean="0">
                <a:cs typeface="0 Nazanin Bold" pitchFamily="2" charset="-78"/>
              </a:rPr>
              <a:t>مقايسه شاخص هابا ساير بيمارستان ها</a:t>
            </a:r>
          </a:p>
          <a:p>
            <a:r>
              <a:rPr lang="fa-IR" sz="2400" dirty="0" smtClean="0">
                <a:cs typeface="0 Nazanin Bold" pitchFamily="2" charset="-78"/>
              </a:rPr>
              <a:t>اقدامات بر اساس روند پيشرفت برنامه عملياتي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29601" cy="54217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28757"/>
                <a:gridCol w="1963084"/>
                <a:gridCol w="1645920"/>
                <a:gridCol w="1645920"/>
                <a:gridCol w="1645920"/>
              </a:tblGrid>
              <a:tr h="6429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اصلی            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حیاتی                </a:t>
                      </a:r>
                      <a:endParaRPr lang="en-US" sz="18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aseline="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محوری              </a:t>
                      </a:r>
                      <a:endParaRPr lang="en-US" sz="1800" baseline="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پیشرفته</a:t>
                      </a:r>
                      <a:endParaRPr lang="en-US" sz="18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31282">
                <a:tc>
                  <a:txBody>
                    <a:bodyPr/>
                    <a:lstStyle/>
                    <a:p>
                      <a:pPr rtl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A  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رهبری و      </a:t>
                      </a:r>
                      <a:endParaRPr kumimoji="0"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</a:t>
                      </a:r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4.</a:t>
                      </a:r>
                      <a:r>
                        <a:rPr kumimoji="0"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بیمارستان بمنظور ارائوسایل ه خدماتش ، دارای، دستگاهها و تجهیزات ضروری بدون نقص و با کارکرد مناسب می باشد .</a:t>
                      </a:r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4.1.1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A.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بیمارستان وجود دستگاهها و تجهیزات ضروری را تضمين می نمايد .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4.2.1.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مدیریت نگهداری  پیش گیرانه منظم و دوره ای دستگاهها و تجهیزات ، از جمله کالیبراسیون دارد.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4.3.1.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استفاده از پمپ های هوشمند را برای تجویز داروها و  سرم ها ، ایمن و متناسب می نماید .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531282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4.1.2.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 بیمارستان ضد عفونی مناسب و مطلوب کلیه وسایل پزشکی با قابلیت استفاده مجدد را قبل از کاربرد تضمین می نماید 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4.2.2.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بصورت منظم و دوره ای تجهیزات شکسته ( و یاخراب )   را تعمیر ، تعویض و یا از رده خارج مي نمايد 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716219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4.1.3.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 بیمارستان دارای تداركات کافی بمنظور تضمين ارتقاء ضدعفونی و استریلیزاسیون  می باشد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4.2.3.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 بیمارستان از آموزش متناسب کارکنان در ارتباط با تجهیزات </a:t>
                      </a:r>
                      <a:r>
                        <a:rPr lang="fa-IR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ar-SA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موجود مطمئن می شود .</a:t>
                      </a:r>
                      <a:endParaRPr lang="en-US" sz="1400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>
            <a:normAutofit/>
          </a:bodyPr>
          <a:lstStyle/>
          <a:p>
            <a:endParaRPr lang="fa-IR" sz="2400" dirty="0" smtClean="0">
              <a:cs typeface="0 Nazanin Bold" pitchFamily="2" charset="-78"/>
            </a:endParaRPr>
          </a:p>
          <a:p>
            <a:pPr>
              <a:buNone/>
            </a:pP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4. </a:t>
            </a:r>
            <a:r>
              <a:rPr lang="en-US" sz="2400" b="1" dirty="0" smtClean="0">
                <a:solidFill>
                  <a:schemeClr val="dk1"/>
                </a:solidFill>
                <a:cs typeface="0 Titr Bold" pitchFamily="2" charset="-78"/>
              </a:rPr>
              <a:t> A</a:t>
            </a: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  </a:t>
            </a:r>
            <a:r>
              <a:rPr lang="ar-SA" sz="2400" b="1" dirty="0" smtClean="0">
                <a:solidFill>
                  <a:schemeClr val="dk1"/>
                </a:solidFill>
                <a:cs typeface="0 Titr Bold" pitchFamily="2" charset="-78"/>
              </a:rPr>
              <a:t>بیمارستان بمنظور ارائوسایل ه خدماتش ، دارای، دستگاهها و تجهیزات ضروری بدون نقص و با کارکرد مناسب می باشد .</a:t>
            </a:r>
            <a:endParaRPr lang="fa-IR" sz="2400" dirty="0" smtClean="0">
              <a:cs typeface="0 Titr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فهرست تجهيزات</a:t>
            </a:r>
          </a:p>
          <a:p>
            <a:r>
              <a:rPr lang="fa-IR" sz="2400" dirty="0" smtClean="0">
                <a:cs typeface="0 Nazanin Bold" pitchFamily="2" charset="-78"/>
              </a:rPr>
              <a:t>خط مشي و روش هاي اجرايي( ضدعفوني – استريليزاسيون – تعميرات –كاليبراسيون )</a:t>
            </a:r>
          </a:p>
          <a:p>
            <a:r>
              <a:rPr lang="ar-SA" sz="2200" dirty="0" smtClean="0">
                <a:cs typeface="0 Nazanin Bold" pitchFamily="2" charset="-78"/>
              </a:rPr>
              <a:t>قراردادهای مدیریت  نگهداشت تجهیزات و دستگاهها </a:t>
            </a:r>
            <a:endParaRPr lang="fa-IR" sz="2200" dirty="0" smtClean="0"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پايش وجود تجهيزات                                </a:t>
            </a:r>
            <a:r>
              <a:rPr lang="fa-IR" sz="2000" dirty="0" smtClean="0">
                <a:solidFill>
                  <a:srgbClr val="FF0000"/>
                </a:solidFill>
                <a:cs typeface="0 Nazanin Bold" pitchFamily="2" charset="-78"/>
              </a:rPr>
              <a:t>ساعت خواب- نحوه جايگزيني-فلوچارت</a:t>
            </a:r>
            <a:endParaRPr lang="fa-IR" sz="2000" dirty="0" smtClean="0"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 </a:t>
            </a:r>
            <a:r>
              <a:rPr lang="fa-IR" sz="2200" dirty="0" smtClean="0">
                <a:cs typeface="0 Nazanin Bold" pitchFamily="2" charset="-78"/>
              </a:rPr>
              <a:t>تضمين ضدعفوني - استريليزاسيون</a:t>
            </a:r>
            <a:endParaRPr lang="fa-IR" sz="2000" dirty="0" smtClean="0">
              <a:solidFill>
                <a:srgbClr val="FF0000"/>
              </a:solidFill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 آموزش پرسنل در خصوص تجهيزات – ضدعفوني- استريليزاسيون</a:t>
            </a:r>
          </a:p>
          <a:p>
            <a:pPr>
              <a:buNone/>
            </a:pPr>
            <a:r>
              <a:rPr lang="fa-IR" sz="2400" dirty="0" smtClean="0">
                <a:cs typeface="0 Nazanin Bold" pitchFamily="2" charset="-78"/>
              </a:rPr>
              <a:t> ( مستندات )</a:t>
            </a:r>
          </a:p>
          <a:p>
            <a:r>
              <a:rPr lang="fa-IR" sz="2400" dirty="0" smtClean="0">
                <a:cs typeface="0 Nazanin Bold" pitchFamily="2" charset="-78"/>
              </a:rPr>
              <a:t> استفاده از پمپ هوشمندبراي تجويز داروها                                                                                          </a:t>
            </a:r>
            <a:endParaRPr lang="fa-IR" sz="2400" dirty="0">
              <a:cs typeface="0 Nazanin Bold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250530" y="3392884"/>
            <a:ext cx="785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746175"/>
          <a:ext cx="9143999" cy="59224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70022"/>
                <a:gridCol w="2063734"/>
                <a:gridCol w="1920860"/>
                <a:gridCol w="2460607"/>
                <a:gridCol w="1428776"/>
              </a:tblGrid>
              <a:tr h="5000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اصلی            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حیاتی                </a:t>
                      </a:r>
                      <a:endParaRPr lang="en-US" sz="18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aseline="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محوری              </a:t>
                      </a:r>
                      <a:endParaRPr lang="en-US" sz="1800" baseline="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پیشرفته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rtl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A  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رهبری و      </a:t>
                      </a:r>
                      <a:endParaRPr kumimoji="0"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</a:t>
                      </a:r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5.</a:t>
                      </a:r>
                      <a:r>
                        <a:rPr kumimoji="0"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</a:t>
                      </a:r>
                      <a:r>
                        <a:rPr kumimoji="0" lang="ar-S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کارکنان متخصص و واجد صلاحیت فنی برای  ایمنی بیشتر بیماران</a:t>
                      </a:r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5.1.1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جهت ارائه خدمات و مراقبت های درمانی کادر بالینی رسمی  و قراردادی حائز شرایط توسط کمیته  متناسبی استخدام و بکار گمارده می شوند .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5.2.1.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 در تمامی اوقات بر اساس  نیازهای بیماران سطوح کادر بالینی تعیین می شود 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952507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5.2.2.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بمنظور تأمین و بر آوردن نیازهای بیماران کارکنان پشتیبانی آموزش دیده و متناسب به میزان کافی موجودند .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952507"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5.2.3.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بمنظور تبعیت از قوانین کشوری کار و ارائه ایمن خدمات ؛ به کارکنان اجازه داده می شود که زمان استراحت کافی در حین شیفت کاری داشته باشند 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952507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5.2.4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en-US" sz="1400" b="1">
                          <a:latin typeface="B Yagut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دانشجویان و کارآموزان تحت نظارت متناسب و  در حیطه مهارت و شایستگی های خود ارائه خدمت می نمایند.</a:t>
                      </a:r>
                      <a:endParaRPr lang="en-US" sz="140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952507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5.2.5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 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 برنامه سلامت حرفه ای برای کلیه کارکنان اجرا می </a:t>
                      </a:r>
                      <a:r>
                        <a:rPr lang="ar-SA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شود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 5. </a:t>
            </a:r>
            <a:r>
              <a:rPr lang="en-US" sz="2400" b="1" dirty="0" smtClean="0">
                <a:solidFill>
                  <a:schemeClr val="dk1"/>
                </a:solidFill>
                <a:cs typeface="0 Titr Bold" pitchFamily="2" charset="-78"/>
              </a:rPr>
              <a:t> A</a:t>
            </a: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  </a:t>
            </a:r>
            <a:r>
              <a:rPr lang="ar-SA" sz="2400" dirty="0" smtClean="0">
                <a:solidFill>
                  <a:schemeClr val="dk1"/>
                </a:solidFill>
                <a:cs typeface="0 Titr Bold" pitchFamily="2" charset="-78"/>
              </a:rPr>
              <a:t>کارکنان متخصص و واجد صلاحیت فنی برای  ایمنی بیشتر بیماران</a:t>
            </a:r>
            <a:r>
              <a:rPr lang="fa-IR" sz="2400" dirty="0" smtClean="0">
                <a:cs typeface="0 Titr Bold" pitchFamily="2" charset="-78"/>
              </a:rPr>
              <a:t/>
            </a:r>
            <a:br>
              <a:rPr lang="fa-IR" sz="2400" dirty="0" smtClean="0">
                <a:cs typeface="0 Titr Bold" pitchFamily="2" charset="-78"/>
              </a:rPr>
            </a:br>
            <a:endParaRPr lang="fa-IR" sz="24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dirty="0" smtClean="0">
                <a:cs typeface="0 Nazanin Bold" pitchFamily="2" charset="-78"/>
              </a:rPr>
              <a:t>صلاحیت های بالینی و مدارک تحصیلی کارکنان ( تأیید از طریق هیات / کمیته متناسب)و آگهی های استخدام</a:t>
            </a:r>
            <a:endParaRPr lang="fa-IR" sz="2400" dirty="0" smtClean="0"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تعدادپرسنل متناسب و كافي براي تمامي اوقات</a:t>
            </a:r>
          </a:p>
          <a:p>
            <a:r>
              <a:rPr lang="fa-IR" sz="2400" dirty="0" smtClean="0">
                <a:cs typeface="0 Nazanin Bold" pitchFamily="2" charset="-78"/>
              </a:rPr>
              <a:t>برنامه كاري ( باليني و پشتيباني)</a:t>
            </a:r>
          </a:p>
          <a:p>
            <a:r>
              <a:rPr lang="fa-IR" sz="2400" dirty="0" smtClean="0">
                <a:cs typeface="0 Nazanin Bold" pitchFamily="2" charset="-78"/>
              </a:rPr>
              <a:t>فرجه استراحت در شيفت( طبق قوانين كشوري )</a:t>
            </a:r>
          </a:p>
          <a:p>
            <a:r>
              <a:rPr lang="fa-IR" sz="2400" dirty="0" smtClean="0">
                <a:cs typeface="0 Nazanin Bold" pitchFamily="2" charset="-78"/>
              </a:rPr>
              <a:t>فعاليت دانشجويان در حيطه صلاحيت و مهارت خود</a:t>
            </a:r>
          </a:p>
          <a:p>
            <a:r>
              <a:rPr lang="fa-IR" sz="2400" dirty="0" smtClean="0">
                <a:cs typeface="0 Nazanin Bold" pitchFamily="2" charset="-78"/>
              </a:rPr>
              <a:t>بهداشت حرفه اي ( برنامه </a:t>
            </a:r>
            <a:r>
              <a:rPr lang="fa-IR" sz="2400" dirty="0" smtClean="0">
                <a:cs typeface="0 Nazanin Bold" pitchFamily="2" charset="-78"/>
              </a:rPr>
              <a:t>)</a:t>
            </a:r>
          </a:p>
          <a:p>
            <a:r>
              <a:rPr lang="fa-IR" sz="2400" dirty="0" smtClean="0">
                <a:cs typeface="0 Nazanin Bold" pitchFamily="2" charset="-78"/>
              </a:rPr>
              <a:t>خط مشي و روش اجرايي آموزش دانشجويان</a:t>
            </a:r>
            <a:endParaRPr lang="fa-IR" sz="24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8" y="1000105"/>
          <a:ext cx="8229602" cy="54292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28757"/>
                <a:gridCol w="1963084"/>
                <a:gridCol w="1294443"/>
                <a:gridCol w="2214547"/>
                <a:gridCol w="1428771"/>
              </a:tblGrid>
              <a:tr h="10256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اصلی             </a:t>
                      </a: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حیاتی                </a:t>
                      </a: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baseline="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محوری              </a:t>
                      </a:r>
                      <a:endParaRPr lang="en-US" sz="1600" b="1" baseline="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استاندارد پیشرفته</a:t>
                      </a: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1798"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A 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رهبری و      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</a:t>
                      </a:r>
                      <a:endParaRPr lang="fa-IR" sz="16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6.</a:t>
                      </a:r>
                      <a:r>
                        <a:rPr kumimoji="0" lang="fa-I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خط مشی ها ، راهنما های بالینی و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روشهای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استاندارد اجرایی پروسیجرها </a:t>
                      </a:r>
                      <a:endParaRPr lang="fa-IR" sz="16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6.2.1..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دارای خط مشی ها وروشهای استاندارد اجرایی پروسیجرها و روشهای اجرایی درتمامی واحد ها و خدماتش می باشد .</a:t>
                      </a:r>
                      <a:endParaRPr lang="en-US" sz="1600" b="1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2201798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6.2.2.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شواهدی مبتنی بر اجرای خط مشی ها ، راهنماهای بالینی وروشهای استاندارد اجرایی پروسیجرها را ارائه می نماید .</a:t>
                      </a: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r"/>
            <a:r>
              <a:rPr lang="fa-IR" sz="2200" b="1" dirty="0" smtClean="0">
                <a:solidFill>
                  <a:schemeClr val="dk1"/>
                </a:solidFill>
                <a:cs typeface="0 Titr Bold" pitchFamily="2" charset="-78"/>
              </a:rPr>
              <a:t>6. </a:t>
            </a:r>
            <a:r>
              <a:rPr lang="en-US" sz="2200" b="1" dirty="0" smtClean="0">
                <a:solidFill>
                  <a:schemeClr val="dk1"/>
                </a:solidFill>
                <a:cs typeface="0 Titr Bold" pitchFamily="2" charset="-78"/>
              </a:rPr>
              <a:t> A</a:t>
            </a:r>
            <a:r>
              <a:rPr lang="fa-IR" sz="2200" b="1" dirty="0" smtClean="0">
                <a:solidFill>
                  <a:schemeClr val="dk1"/>
                </a:solidFill>
                <a:cs typeface="0 Titr Bold" pitchFamily="2" charset="-78"/>
              </a:rPr>
              <a:t>  </a:t>
            </a:r>
            <a:r>
              <a:rPr lang="ar-SA" sz="2200" b="1" dirty="0" smtClean="0">
                <a:solidFill>
                  <a:schemeClr val="dk1"/>
                </a:solidFill>
                <a:cs typeface="0 Titr Bold" pitchFamily="2" charset="-78"/>
              </a:rPr>
              <a:t>خط مشی ها ، راهنما های بالینی و</a:t>
            </a:r>
            <a:r>
              <a:rPr lang="fa-IR" sz="2200" b="1" dirty="0" smtClean="0">
                <a:solidFill>
                  <a:schemeClr val="dk1"/>
                </a:solidFill>
                <a:cs typeface="0 Titr Bold" pitchFamily="2" charset="-78"/>
              </a:rPr>
              <a:t>روشهای</a:t>
            </a:r>
            <a:r>
              <a:rPr lang="ar-SA" sz="2200" b="1" dirty="0" smtClean="0">
                <a:solidFill>
                  <a:schemeClr val="dk1"/>
                </a:solidFill>
                <a:cs typeface="0 Titr Bold" pitchFamily="2" charset="-78"/>
              </a:rPr>
              <a:t> استاندارد اجرایی پروسیجرها </a:t>
            </a:r>
            <a:endParaRPr lang="fa-IR" sz="22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200" dirty="0" smtClean="0">
                <a:cs typeface="0 Nazanin Bold" pitchFamily="2" charset="-78"/>
              </a:rPr>
              <a:t>وجود خط مشی ها وراهنمای روشهای استاندارد اجرا یی پروسیجرها  در تمامی واحدها و خدمات بمنظور تضمین ایمنی بیمار</a:t>
            </a:r>
            <a:endParaRPr lang="fa-IR" sz="2200" dirty="0" smtClean="0">
              <a:cs typeface="0 Nazanin Bold" pitchFamily="2" charset="-78"/>
            </a:endParaRPr>
          </a:p>
          <a:p>
            <a:r>
              <a:rPr lang="ar-SA" sz="2200" dirty="0" smtClean="0">
                <a:cs typeface="0 Nazanin Bold" pitchFamily="2" charset="-78"/>
              </a:rPr>
              <a:t>سوابق و گزارشاتی مبنی بر آموزش </a:t>
            </a:r>
            <a:r>
              <a:rPr lang="fa-IR" sz="2200" dirty="0" smtClean="0">
                <a:cs typeface="0 Nazanin Bold" pitchFamily="2" charset="-78"/>
              </a:rPr>
              <a:t> و اجراي </a:t>
            </a:r>
            <a:r>
              <a:rPr lang="ar-SA" sz="2200" dirty="0" smtClean="0">
                <a:cs typeface="0 Nazanin Bold" pitchFamily="2" charset="-78"/>
              </a:rPr>
              <a:t>روشهای استاندارد اجرا یی پروسیجرهای مرتبط به </a:t>
            </a:r>
            <a:r>
              <a:rPr lang="ar-SA" sz="2200" dirty="0" smtClean="0">
                <a:cs typeface="0 Nazanin Bold" pitchFamily="2" charset="-78"/>
              </a:rPr>
              <a:t>کارکنان</a:t>
            </a:r>
            <a:endParaRPr lang="fa-IR" sz="2200" dirty="0" smtClean="0">
              <a:cs typeface="0 Nazanin Bold" pitchFamily="2" charset="-78"/>
            </a:endParaRPr>
          </a:p>
          <a:p>
            <a:r>
              <a:rPr lang="fa-IR" sz="2200" dirty="0" smtClean="0">
                <a:cs typeface="0 Nazanin Bold" pitchFamily="2" charset="-78"/>
              </a:rPr>
              <a:t>خط مشي آموزش پالسي ها به كاركنان جديدالورود</a:t>
            </a:r>
          </a:p>
          <a:p>
            <a:endParaRPr lang="fa-IR" sz="22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My Pictures\-----1~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86116" y="357166"/>
            <a:ext cx="378621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cs typeface="0 Zar Bold" pitchFamily="2" charset="-78"/>
              </a:rPr>
              <a:t>تشكر از توجه تان</a:t>
            </a:r>
            <a:endParaRPr lang="fa-IR" sz="3600" dirty="0">
              <a:solidFill>
                <a:srgbClr val="FF0000"/>
              </a:solidFill>
              <a:cs typeface="0 Zar Bold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28736"/>
            <a:ext cx="7851648" cy="1828800"/>
          </a:xfrm>
        </p:spPr>
        <p:txBody>
          <a:bodyPr/>
          <a:lstStyle/>
          <a:p>
            <a:r>
              <a:rPr lang="fa-IR" dirty="0" smtClean="0">
                <a:cs typeface="0 Jadid Bold" pitchFamily="2" charset="-78"/>
              </a:rPr>
              <a:t>استانداردهاي ايمني بيمار</a:t>
            </a:r>
            <a:endParaRPr lang="fa-IR" dirty="0">
              <a:cs typeface="0 Jadid Bol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2143140"/>
          </a:xfrm>
        </p:spPr>
        <p:txBody>
          <a:bodyPr/>
          <a:lstStyle/>
          <a:p>
            <a:pPr algn="ctr"/>
            <a:r>
              <a:rPr lang="fa-IR" dirty="0" smtClean="0">
                <a:cs typeface="0 Jadid Bold" pitchFamily="2" charset="-78"/>
              </a:rPr>
              <a:t>گلشن اصغري</a:t>
            </a:r>
          </a:p>
          <a:p>
            <a:pPr algn="ctr"/>
            <a:r>
              <a:rPr lang="fa-IR" dirty="0" smtClean="0">
                <a:cs typeface="0 Jadid Bold" pitchFamily="2" charset="-78"/>
              </a:rPr>
              <a:t>كارشناس كنترل عفونت م.آ.د.سينا</a:t>
            </a:r>
            <a:endParaRPr lang="fa-IR" dirty="0">
              <a:cs typeface="0 Jadi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0 Titr Bold" pitchFamily="2" charset="-78"/>
              </a:rPr>
              <a:t>مقدمه</a:t>
            </a:r>
            <a:endParaRPr lang="fa-IR" b="1" dirty="0">
              <a:cs typeface="0 Titr Bold" pitchFamily="2" charset="-78"/>
            </a:endParaRPr>
          </a:p>
        </p:txBody>
      </p:sp>
      <p:pic>
        <p:nvPicPr>
          <p:cNvPr id="1026" name="Picture 2" descr="C:\Documents and Settings\Administrator\My Documents\My Pictures\fpm20020700p27-uf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28861" y="2143116"/>
            <a:ext cx="5143536" cy="3315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0 Titr Bold" pitchFamily="2" charset="-78"/>
              </a:rPr>
              <a:t>مقدمه</a:t>
            </a:r>
            <a:endParaRPr lang="fa-IR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0 Titr Bold" pitchFamily="2" charset="-78"/>
              </a:rPr>
              <a:t>بر اساس دستيابي به استانداردهاي تعيين شده، بيمارستان ها در چهار سطح طبقه بندي مي شوند كه شامل سطح هاي اول ، دوم ، سوم و چهارم مي باشد . اين سطوح بر اساس ميزان دستيابي به استانداردهاي ضروري يا حياتي، محوري و توسعه اي نام گذاري شده اند</a:t>
            </a:r>
            <a:r>
              <a:rPr lang="en-US" dirty="0" smtClean="0">
                <a:cs typeface="0 Titr Bold" pitchFamily="2" charset="-78"/>
              </a:rPr>
              <a:t>.</a:t>
            </a:r>
            <a:endParaRPr lang="fa-IR" dirty="0">
              <a:cs typeface="0 Titr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مقدمه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686800" cy="46434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365765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 baseline="0" dirty="0">
                          <a:solidFill>
                            <a:srgbClr val="0927BF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سطح بيمارستان</a:t>
                      </a:r>
                      <a:endParaRPr lang="en-US" sz="2400" b="1" baseline="0" dirty="0">
                        <a:solidFill>
                          <a:srgbClr val="0927BF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 baseline="0" dirty="0">
                          <a:solidFill>
                            <a:srgbClr val="0927BF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استاندارد ضروري ياحياتي</a:t>
                      </a:r>
                      <a:endParaRPr lang="en-US" sz="2400" b="1" baseline="0" dirty="0">
                        <a:solidFill>
                          <a:srgbClr val="0927BF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 baseline="0" dirty="0">
                          <a:solidFill>
                            <a:srgbClr val="0927BF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استاندارد محوري</a:t>
                      </a:r>
                      <a:endParaRPr lang="en-US" sz="2400" b="1" baseline="0" dirty="0">
                        <a:solidFill>
                          <a:srgbClr val="0927BF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 baseline="0" dirty="0">
                          <a:solidFill>
                            <a:srgbClr val="0927BF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استاندارد توسعه اي</a:t>
                      </a:r>
                      <a:endParaRPr lang="en-US" sz="2400" b="1" baseline="0" dirty="0">
                        <a:solidFill>
                          <a:srgbClr val="0927BF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>
                    <a:solidFill>
                      <a:srgbClr val="FF0000"/>
                    </a:solidFill>
                  </a:tcPr>
                </a:tc>
              </a:tr>
              <a:tr h="8194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يك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100%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هركدام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هركدام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</a:tr>
              <a:tr h="8194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دو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100%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%89-60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هركدام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</a:tr>
              <a:tr h="8194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سه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100%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% 90 ≤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هركدام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</a:tr>
              <a:tr h="8194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چهار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100%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%90 ≤</a:t>
                      </a:r>
                      <a:endParaRPr lang="en-US" sz="24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solidFill>
                            <a:srgbClr val="646464"/>
                          </a:solidFill>
                          <a:latin typeface="Calibri"/>
                          <a:ea typeface="Times New Roman"/>
                          <a:cs typeface="B Nazanin" pitchFamily="2" charset="-78"/>
                        </a:rPr>
                        <a:t>%80 ≤</a:t>
                      </a:r>
                      <a:endParaRPr lang="en-US" sz="24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315" y="-320331"/>
            <a:ext cx="8358246" cy="151838"/>
          </a:xfrm>
        </p:spPr>
        <p:txBody>
          <a:bodyPr>
            <a:normAutofit fontScale="90000"/>
          </a:bodyPr>
          <a:lstStyle/>
          <a:p>
            <a:pPr algn="r"/>
            <a:r>
              <a:rPr lang="fa-IR" sz="3200" b="1" dirty="0" smtClean="0">
                <a:cs typeface="B Nazanin" pitchFamily="2" charset="-78"/>
              </a:rPr>
              <a:t/>
            </a:r>
            <a:br>
              <a:rPr lang="fa-IR" sz="3200" b="1" dirty="0" smtClean="0">
                <a:cs typeface="B Nazanin" pitchFamily="2" charset="-78"/>
              </a:rPr>
            </a:br>
            <a:endParaRPr lang="fa-IR" sz="3200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9212" y="785793"/>
          <a:ext cx="9153221" cy="61763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09550"/>
                <a:gridCol w="1331352"/>
                <a:gridCol w="2445409"/>
                <a:gridCol w="2294795"/>
                <a:gridCol w="2072115"/>
              </a:tblGrid>
              <a:tr h="6429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1594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dk1"/>
                          </a:solidFill>
                          <a:cs typeface="0 Titr Bold" pitchFamily="2" charset="-78"/>
                        </a:rPr>
                        <a:t>A  </a:t>
                      </a:r>
                      <a:r>
                        <a:rPr lang="ar-SA" sz="1800" b="1" dirty="0" smtClean="0">
                          <a:solidFill>
                            <a:schemeClr val="dk1"/>
                          </a:solidFill>
                          <a:cs typeface="0 Titr Bold" pitchFamily="2" charset="-78"/>
                        </a:rPr>
                        <a:t>: </a:t>
                      </a:r>
                      <a:r>
                        <a:rPr lang="ar-SA" sz="1600" b="1" dirty="0" smtClean="0">
                          <a:solidFill>
                            <a:schemeClr val="dk1"/>
                          </a:solidFill>
                          <a:cs typeface="0 Titr Bold" pitchFamily="2" charset="-78"/>
                        </a:rPr>
                        <a:t>رهبری و  مدیریت </a:t>
                      </a:r>
                      <a:endParaRPr lang="fa-IR" sz="1600" b="1" dirty="0" smtClean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1  .</a:t>
                      </a:r>
                      <a:r>
                        <a:rPr kumimoji="0" lang="fa-I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ارشد بیمارستان به ایمنی بیمار متعهداست </a:t>
                      </a:r>
                      <a:endParaRPr lang="fa-IR" sz="16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1.1.1.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A.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" ايمني بيمار" در بيمارستان يك اولويت استراتژيك مي باشد و بصورت برنامه عملياتي تفضيلي در حال </a:t>
                      </a:r>
                      <a:r>
                        <a:rPr lang="ar-SA" sz="15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اجراست</a:t>
                      </a:r>
                      <a:endParaRPr lang="fa-IR" sz="15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داراي بودجه ساليانه براي فعاليت هاي ايمني بيمار مبتني بر برنامه عملياتي </a:t>
                      </a:r>
                      <a:r>
                        <a:rPr kumimoji="0" lang="ar-SA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تفضيلي مي باشد.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1.3.1.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در كليه سطوح بيمارستاني فرهنگ باز و مبتني بر يادگيري و ارتقاء مداوم و عاري از هر گونه سرزنش و تنبيه در ارتباط با  ايمني بيمار وجود دارد 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2125133">
                <a:tc>
                  <a:txBody>
                    <a:bodyPr/>
                    <a:lstStyle/>
                    <a:p>
                      <a:pPr rtl="1"/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1.1.2. 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يكي از كاركنان با اختيارات مناسب به عنوان مسئول و پاسخگوي برنامه ايمني بيمار در بيمارستان منصوب شده است 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1.2.3.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در صورت وقوع اتفاقات مرتبط به ایمنی بیمار ، هيات مديره بيمارستان تا زماني كه آسيب عمدي يا قصور پزشكي مطرح نباشداز كاركنان درگير حمايت مي نمايند.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1.2.2.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هيات مدیره بیمارستان نگرش های کارکنان را در مورد فرهنگ ایمنی بیمار بصورت منظم ارزیابی می نماید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366370">
                <a:tc>
                  <a:txBody>
                    <a:bodyPr/>
                    <a:lstStyle/>
                    <a:p>
                      <a:pPr rtl="1"/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1.1.3.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هيات مديره بيمارستان به منظور ارتقاء فرهنگ ايمني بيمار ، شناسايي خطرات موجود در سيستم و اعمال مداخله جهت ارتقاء  فرصتها بازدید  منظم مدیریتی دارند.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1.3.1.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بيمارستان درمواردي مثل تحقيق ، فرآیند احياء ، اخذ رضايت نامه از بيماران ، محرمانه بودن اطلاعات و ارتباط با صنايع ازضوابط اخلاقي تبعيت مي نمايد.</a:t>
                      </a:r>
                      <a:endParaRPr lang="en-US" sz="15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5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b="1" dirty="0" smtClean="0">
                <a:solidFill>
                  <a:schemeClr val="dk1"/>
                </a:solidFill>
                <a:cs typeface="B Nazanin" pitchFamily="2" charset="-78"/>
              </a:rPr>
              <a:t> </a:t>
            </a:r>
            <a:r>
              <a:rPr lang="fa-IR" sz="2700" b="1" dirty="0" smtClean="0">
                <a:solidFill>
                  <a:schemeClr val="dk1"/>
                </a:solidFill>
                <a:cs typeface="B Nazanin" pitchFamily="2" charset="-78"/>
              </a:rPr>
              <a:t>1. </a:t>
            </a:r>
            <a:r>
              <a:rPr lang="en-US" sz="2700" b="1" dirty="0" smtClean="0">
                <a:solidFill>
                  <a:schemeClr val="dk1"/>
                </a:solidFill>
                <a:cs typeface="B Nazanin" pitchFamily="2" charset="-78"/>
              </a:rPr>
              <a:t> A</a:t>
            </a:r>
            <a:r>
              <a:rPr lang="fa-IR" sz="2700" b="1" dirty="0" smtClean="0">
                <a:solidFill>
                  <a:schemeClr val="dk1"/>
                </a:solidFill>
                <a:cs typeface="B Nazanin" pitchFamily="2" charset="-78"/>
              </a:rPr>
              <a:t>  </a:t>
            </a:r>
            <a:r>
              <a:rPr lang="en-US" sz="2700" b="1" dirty="0" smtClean="0">
                <a:solidFill>
                  <a:schemeClr val="dk1"/>
                </a:solidFill>
                <a:cs typeface="B Nazanin" pitchFamily="2" charset="-78"/>
              </a:rPr>
              <a:t> </a:t>
            </a:r>
            <a:r>
              <a:rPr lang="ar-SA" sz="3300" b="1" dirty="0" smtClean="0">
                <a:solidFill>
                  <a:schemeClr val="dk1"/>
                </a:solidFill>
                <a:cs typeface="B Nazanin" pitchFamily="2" charset="-78"/>
              </a:rPr>
              <a:t>مدیریت ارشد بیمارستان به ایمنی بیمار متعهداست </a:t>
            </a:r>
            <a:endParaRPr lang="fa-IR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000" dirty="0" smtClean="0">
                <a:cs typeface="0 Nazanin Bold" pitchFamily="2" charset="-78"/>
              </a:rPr>
              <a:t>بودجه جداگانه ( مكتوب )</a:t>
            </a:r>
          </a:p>
          <a:p>
            <a:r>
              <a:rPr lang="fa-IR" sz="2000" dirty="0" smtClean="0">
                <a:cs typeface="0 Nazanin Bold" pitchFamily="2" charset="-78"/>
              </a:rPr>
              <a:t>برنامه عملياتي و شاخص ها ( گزارش روند برنامه )</a:t>
            </a:r>
          </a:p>
          <a:p>
            <a:r>
              <a:rPr lang="en-US" sz="2000" dirty="0" smtClean="0">
                <a:cs typeface="0 Nazanin Bold" pitchFamily="2" charset="-78"/>
              </a:rPr>
              <a:t>RCA</a:t>
            </a:r>
            <a:r>
              <a:rPr lang="fa-IR" sz="2000" dirty="0" smtClean="0">
                <a:cs typeface="0 Nazanin Bold" pitchFamily="2" charset="-78"/>
              </a:rPr>
              <a:t> ( پالسي )</a:t>
            </a:r>
          </a:p>
          <a:p>
            <a:r>
              <a:rPr lang="en-US" sz="2000" dirty="0" smtClean="0">
                <a:cs typeface="0 Nazanin Bold" pitchFamily="2" charset="-78"/>
              </a:rPr>
              <a:t>Walk round</a:t>
            </a:r>
            <a:r>
              <a:rPr lang="fa-IR" sz="2000" dirty="0" smtClean="0">
                <a:cs typeface="0 Nazanin Bold" pitchFamily="2" charset="-78"/>
              </a:rPr>
              <a:t> ( پالسي )</a:t>
            </a:r>
          </a:p>
          <a:p>
            <a:r>
              <a:rPr lang="fa-IR" sz="2000" dirty="0" smtClean="0">
                <a:cs typeface="0 Nazanin Bold" pitchFamily="2" charset="-78"/>
              </a:rPr>
              <a:t>گزارش خطا-عدم سرزنش و يادگيري </a:t>
            </a:r>
          </a:p>
          <a:p>
            <a:r>
              <a:rPr lang="fa-IR" sz="2000" dirty="0" smtClean="0">
                <a:cs typeface="0 Nazanin Bold" pitchFamily="2" charset="-78"/>
              </a:rPr>
              <a:t>ارزيابي فرهنگ ايمني بيمار – اقدامات اصلاحي</a:t>
            </a:r>
          </a:p>
          <a:p>
            <a:r>
              <a:rPr lang="fa-IR" sz="2000" dirty="0" smtClean="0">
                <a:cs typeface="0 Nazanin Bold" pitchFamily="2" charset="-78"/>
              </a:rPr>
              <a:t>رضايت سنجي كاركنان و سوال ايمني بيمار</a:t>
            </a:r>
          </a:p>
          <a:p>
            <a:r>
              <a:rPr lang="fa-IR" sz="2000" dirty="0" smtClean="0">
                <a:cs typeface="0 Nazanin Bold" pitchFamily="2" charset="-78"/>
              </a:rPr>
              <a:t>رعايت مسائل اخلاقي ( خط مشي )</a:t>
            </a:r>
          </a:p>
          <a:p>
            <a:pPr>
              <a:buNone/>
            </a:pPr>
            <a:endParaRPr lang="fa-IR" sz="2000" dirty="0" smtClean="0">
              <a:cs typeface="0 Nazanin Bold" pitchFamily="2" charset="-78"/>
            </a:endParaRPr>
          </a:p>
          <a:p>
            <a:endParaRPr lang="fa-IR" sz="2000" dirty="0" smtClean="0">
              <a:cs typeface="0 Nazanin Bold" pitchFamily="2" charset="-78"/>
            </a:endParaRPr>
          </a:p>
          <a:p>
            <a:endParaRPr lang="fa-IR" dirty="0">
              <a:cs typeface="0 Nazanin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642917"/>
          <a:ext cx="9144000" cy="61949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36649"/>
                <a:gridCol w="1628391"/>
                <a:gridCol w="1917034"/>
                <a:gridCol w="2834788"/>
                <a:gridCol w="1827138"/>
              </a:tblGrid>
              <a:tr h="50006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حياتي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444334">
                <a:tc>
                  <a:txBody>
                    <a:bodyPr/>
                    <a:lstStyle/>
                    <a:p>
                      <a:pPr rtl="1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A  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رهبری و      </a:t>
                      </a:r>
                      <a:endParaRPr kumimoji="0"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مدیریت </a:t>
                      </a:r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2.</a:t>
                      </a:r>
                      <a:r>
                        <a:rPr kumimoji="0"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A</a:t>
                      </a:r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ب</a:t>
                      </a:r>
                      <a:r>
                        <a:rPr kumimoji="0"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یمارستان دارای برنامه ایمنی بیمار می باشد </a:t>
                      </a:r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2.1.1. 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 یکی از مدیران میانی بیمارستان بعنوان هماهنگ کننده فعالیتهای ایمنی بیمار و مدیریت خطر منصوب شده است .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2.2.1 .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تشکیلات ایمنی بیمار،  درچیدمان و ساختار سازمانی بیمارستان تأثیر داشته است .</a:t>
                      </a:r>
                      <a:endParaRPr lang="en-US" sz="1400" b="1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2.3.1.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گزارش فعالیتهای مختلف ایمنی بیماررا در فواصل زمانی منظم تهیه و در  خارج بیمارستان توزیع  و منتشر می نماید.</a:t>
                      </a:r>
                      <a:endParaRPr lang="en-US" sz="1400" b="1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006372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2.1.2.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بیمارستان جلسات ماهیانه کمیته مرگ و میر را  مرتب ،  برگزار می نماید .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2.2.2..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خطرات بصورت واکنشی مدیریت می شوند.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2.3.2.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خطرات با دید پیشگیری  فعال مدیریت می شوند.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006372"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2.2.3.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ایمنی خدمات خود را در فواصل زمانی منظم ممیزی می نماید .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203612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2.2.4.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>
                          <a:latin typeface="Calibri"/>
                          <a:ea typeface="Times New Roman"/>
                          <a:cs typeface="0 Titr Bold" pitchFamily="2" charset="-78"/>
                        </a:rPr>
                        <a:t> اعضای کمیته" چند منظوره داخلی ایمنی بیمار " ،  بیمارستان بمنظور تضمین نظارت همه جانبه بر برنامه ایمنی بیمار در فواصل زمانی منظم جلسه دارند .</a:t>
                      </a:r>
                      <a:endParaRPr lang="en-US" sz="1400" b="1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006372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2.2.5.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A</a:t>
                      </a:r>
                      <a:r>
                        <a:rPr lang="ar-SA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بیمارستان گزارش فعالیتهای مختلف ایمنی بیماررا  در فواصل زمانی منظم تهیه و در داخل بیمارستان منتشر و توزیع می نماید. </a:t>
                      </a:r>
                      <a:endParaRPr lang="en-US" sz="14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endParaRPr lang="fa-IR" sz="2400" dirty="0" smtClean="0">
              <a:cs typeface="0 Nazanin Bold" pitchFamily="2" charset="-78"/>
            </a:endParaRPr>
          </a:p>
          <a:p>
            <a:r>
              <a:rPr lang="fa-IR" sz="2400" b="1" dirty="0" smtClean="0">
                <a:solidFill>
                  <a:schemeClr val="dk1"/>
                </a:solidFill>
                <a:cs typeface="B Nazanin" pitchFamily="2" charset="-78"/>
              </a:rPr>
              <a:t>2</a:t>
            </a:r>
            <a:r>
              <a:rPr lang="en-US" sz="2400" b="1" dirty="0" smtClean="0">
                <a:solidFill>
                  <a:schemeClr val="dk1"/>
                </a:solidFill>
                <a:cs typeface="B Nazanin" pitchFamily="2" charset="-78"/>
              </a:rPr>
              <a:t>A</a:t>
            </a:r>
            <a:r>
              <a:rPr lang="fa-IR" sz="2400" b="1" dirty="0" smtClean="0">
                <a:solidFill>
                  <a:schemeClr val="dk1"/>
                </a:solidFill>
                <a:cs typeface="B Nazanin" pitchFamily="2" charset="-78"/>
              </a:rPr>
              <a:t>. </a:t>
            </a:r>
            <a:r>
              <a:rPr lang="fa-IR" sz="2400" b="1" dirty="0" smtClean="0">
                <a:solidFill>
                  <a:schemeClr val="dk1"/>
                </a:solidFill>
                <a:cs typeface="0 Titr Bold" pitchFamily="2" charset="-78"/>
              </a:rPr>
              <a:t>ب</a:t>
            </a:r>
            <a:r>
              <a:rPr lang="ar-SA" sz="2400" b="1" dirty="0" smtClean="0">
                <a:solidFill>
                  <a:schemeClr val="dk1"/>
                </a:solidFill>
                <a:cs typeface="0 Titr Bold" pitchFamily="2" charset="-78"/>
              </a:rPr>
              <a:t>یمارستان دارای برنامه ایمنی بیمار می باشد </a:t>
            </a:r>
            <a:endParaRPr lang="fa-IR" sz="2400" dirty="0" smtClean="0"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چارت سازماني ( ايمني – كنترل عفونت و بهداشت )</a:t>
            </a:r>
          </a:p>
          <a:p>
            <a:r>
              <a:rPr lang="en-US" sz="2400" dirty="0" smtClean="0">
                <a:cs typeface="0 Nazanin Bold" pitchFamily="2" charset="-78"/>
              </a:rPr>
              <a:t> TUR </a:t>
            </a:r>
            <a:r>
              <a:rPr lang="fa-IR" sz="2400" dirty="0" smtClean="0">
                <a:cs typeface="0 Nazanin Bold" pitchFamily="2" charset="-78"/>
              </a:rPr>
              <a:t>و هماهنگ كننده ( به چه كسي گزارش)</a:t>
            </a:r>
          </a:p>
          <a:p>
            <a:r>
              <a:rPr lang="en-US" sz="2400" dirty="0" smtClean="0">
                <a:cs typeface="0 Nazanin Bold" pitchFamily="2" charset="-78"/>
              </a:rPr>
              <a:t>RCA</a:t>
            </a:r>
            <a:r>
              <a:rPr lang="fa-IR" sz="2400" dirty="0" smtClean="0">
                <a:cs typeface="0 Nazanin Bold" pitchFamily="2" charset="-78"/>
              </a:rPr>
              <a:t> و مديريت خطرات </a:t>
            </a:r>
          </a:p>
          <a:p>
            <a:r>
              <a:rPr lang="fa-IR" sz="2400" dirty="0" smtClean="0">
                <a:cs typeface="0 Nazanin Bold" pitchFamily="2" charset="-78"/>
              </a:rPr>
              <a:t>خودارزيابي ايمني بيمارستان ( مميزي )</a:t>
            </a:r>
          </a:p>
          <a:p>
            <a:r>
              <a:rPr lang="fa-IR" sz="2400" dirty="0" smtClean="0">
                <a:cs typeface="0 Nazanin Bold" pitchFamily="2" charset="-78"/>
              </a:rPr>
              <a:t>تيم ايمني وصورتجلسات ( مرگ ومير- ايمني) اقدامات و گزارشات منظم</a:t>
            </a:r>
          </a:p>
          <a:p>
            <a:pPr>
              <a:buNone/>
            </a:pPr>
            <a:r>
              <a:rPr lang="fa-IR" sz="2400" dirty="0" smtClean="0">
                <a:cs typeface="0 Nazanin Bold" pitchFamily="2" charset="-78"/>
              </a:rPr>
              <a:t>( داخل و خارج بيمارستان )</a:t>
            </a:r>
          </a:p>
          <a:p>
            <a:r>
              <a:rPr lang="en-US" sz="2400" dirty="0" smtClean="0">
                <a:cs typeface="0 Nazanin Bold" pitchFamily="2" charset="-78"/>
              </a:rPr>
              <a:t>FMEA</a:t>
            </a:r>
            <a:r>
              <a:rPr lang="fa-IR" sz="2400" dirty="0" smtClean="0">
                <a:cs typeface="0 Nazanin Bold" pitchFamily="2" charset="-78"/>
              </a:rPr>
              <a:t> ( جهت پيشگيري از خطرات )</a:t>
            </a:r>
          </a:p>
          <a:p>
            <a:endParaRPr lang="fa-IR" sz="2400" dirty="0" smtClean="0">
              <a:cs typeface="0 Nazanin Bold" pitchFamily="2" charset="-78"/>
            </a:endParaRPr>
          </a:p>
          <a:p>
            <a:endParaRPr lang="fa-IR" sz="2800" dirty="0" smtClean="0">
              <a:cs typeface="0 Nazanin Bold" pitchFamily="2" charset="-78"/>
            </a:endParaRPr>
          </a:p>
          <a:p>
            <a:endParaRPr lang="fa-IR" sz="2800" dirty="0" smtClean="0">
              <a:cs typeface="0 Nazanin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</TotalTime>
  <Words>1450</Words>
  <Application>Microsoft Office PowerPoint</Application>
  <PresentationFormat>On-screen Show (4:3)</PresentationFormat>
  <Paragraphs>161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Slide 1</vt:lpstr>
      <vt:lpstr>استانداردهاي ايمني بيمار</vt:lpstr>
      <vt:lpstr>مقدمه</vt:lpstr>
      <vt:lpstr>مقدمه</vt:lpstr>
      <vt:lpstr>مقدمه</vt:lpstr>
      <vt:lpstr> </vt:lpstr>
      <vt:lpstr> 1.  A   مدیریت ارشد بیمارستان به ایمنی بیمار متعهداست </vt:lpstr>
      <vt:lpstr>Slide 8</vt:lpstr>
      <vt:lpstr>Slide 9</vt:lpstr>
      <vt:lpstr>Slide 10</vt:lpstr>
      <vt:lpstr>Slide 11</vt:lpstr>
      <vt:lpstr>Slide 12</vt:lpstr>
      <vt:lpstr>Slide 13</vt:lpstr>
      <vt:lpstr>Slide 14</vt:lpstr>
      <vt:lpstr> 5.  A  کارکنان متخصص و واجد صلاحیت فنی برای  ایمنی بیشتر بیماران </vt:lpstr>
      <vt:lpstr>Slide 16</vt:lpstr>
      <vt:lpstr>6.  A  خط مشی ها ، راهنما های بالینی وروشهای استاندارد اجرایی پروسیجرها </vt:lpstr>
      <vt:lpstr>Slide 18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استانداردهاي ايمني بيمار</dc:title>
  <dc:creator>Sina</dc:creator>
  <cp:lastModifiedBy>Sina</cp:lastModifiedBy>
  <cp:revision>31</cp:revision>
  <dcterms:created xsi:type="dcterms:W3CDTF">2013-03-04T06:05:45Z</dcterms:created>
  <dcterms:modified xsi:type="dcterms:W3CDTF">2013-03-06T06:02:19Z</dcterms:modified>
</cp:coreProperties>
</file>